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58"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5" autoAdjust="0"/>
    <p:restoredTop sz="94660"/>
  </p:normalViewPr>
  <p:slideViewPr>
    <p:cSldViewPr snapToGrid="0">
      <p:cViewPr>
        <p:scale>
          <a:sx n="80" d="100"/>
          <a:sy n="80" d="100"/>
        </p:scale>
        <p:origin x="24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C25F7-BE26-4D12-973E-5AEAFC6576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2F8CE2-195C-430A-9784-94CF4CB0F7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ED3B64-90B7-4EF0-BECA-AF8C1AD80C70}"/>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5" name="Footer Placeholder 4">
            <a:extLst>
              <a:ext uri="{FF2B5EF4-FFF2-40B4-BE49-F238E27FC236}">
                <a16:creationId xmlns:a16="http://schemas.microsoft.com/office/drawing/2014/main" id="{C0085B95-06DF-49CC-925C-A74F4DE3EB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B8365-BB4F-41F4-A78E-409A98906EED}"/>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185192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26BE5-6F4C-46F6-A5C1-28FD782D50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CF4E5D-FE94-412C-B6F4-BA3F945878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0BD94-A571-4515-8E0C-DA927CE9F15F}"/>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5" name="Footer Placeholder 4">
            <a:extLst>
              <a:ext uri="{FF2B5EF4-FFF2-40B4-BE49-F238E27FC236}">
                <a16:creationId xmlns:a16="http://schemas.microsoft.com/office/drawing/2014/main" id="{9E01D5D4-3E4B-4F45-9FEC-5D1853D0A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8DD11-521D-4076-B06D-DD0B0AC56101}"/>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123730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742B8B-37C7-4CEE-88CB-F5ADC2A355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F03F71-430C-4354-ABD8-099D23B25C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DB6360-12E7-4F42-8257-46391B2CE6AE}"/>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5" name="Footer Placeholder 4">
            <a:extLst>
              <a:ext uri="{FF2B5EF4-FFF2-40B4-BE49-F238E27FC236}">
                <a16:creationId xmlns:a16="http://schemas.microsoft.com/office/drawing/2014/main" id="{6D5AE1A6-22B3-49B1-8D8A-AC1881EA4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5421-5508-4DE6-A3B7-7D4C55E0EB52}"/>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327803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D64F-4E88-494F-8E09-882DA44CC3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E8114-DDA8-4161-A30F-AF38415D9A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ED9ED-31FE-43D2-AF49-83B5DDFD7AC1}"/>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5" name="Footer Placeholder 4">
            <a:extLst>
              <a:ext uri="{FF2B5EF4-FFF2-40B4-BE49-F238E27FC236}">
                <a16:creationId xmlns:a16="http://schemas.microsoft.com/office/drawing/2014/main" id="{23C46A6E-6F38-4C85-83DF-E2701A2791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3527C0-79C4-4531-BDA7-5BCD40DF82F1}"/>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156878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1E325-633F-454F-8B5F-93439BF48C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DC02AD-B834-42C6-923A-5FEA17D82E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290932-83D2-401C-8B1F-44B80A2FD55A}"/>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5" name="Footer Placeholder 4">
            <a:extLst>
              <a:ext uri="{FF2B5EF4-FFF2-40B4-BE49-F238E27FC236}">
                <a16:creationId xmlns:a16="http://schemas.microsoft.com/office/drawing/2014/main" id="{F36D6613-BC83-4FD2-B4D3-C454F2632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95935C-668D-4C82-BCC8-B65B305E74FB}"/>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314036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AC82-6AA8-488F-A8FB-4A0AD2E20C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0EC5E-5367-4B94-A6DE-C020ACC1148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59350-9777-4D71-B169-83D0E9A494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69F08F-A194-4E84-B518-FB8514EA9405}"/>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6" name="Footer Placeholder 5">
            <a:extLst>
              <a:ext uri="{FF2B5EF4-FFF2-40B4-BE49-F238E27FC236}">
                <a16:creationId xmlns:a16="http://schemas.microsoft.com/office/drawing/2014/main" id="{CE2A1230-668B-4F49-B9B4-84836B8AD3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91041-6615-48B0-BF2D-E26116751723}"/>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2073569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75C3-1A0E-4631-B315-0863FB34FD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3B6736-8D17-442D-BABF-217E096C5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BFDCFD-7CE6-41AB-A838-9820D5BA7A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AE19C4-2706-4625-BEDA-4ABAB36AA8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694BA4-6C85-4275-B1AD-1EF4000817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17F027-941A-436C-AAFB-BA65B706D8E4}"/>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8" name="Footer Placeholder 7">
            <a:extLst>
              <a:ext uri="{FF2B5EF4-FFF2-40B4-BE49-F238E27FC236}">
                <a16:creationId xmlns:a16="http://schemas.microsoft.com/office/drawing/2014/main" id="{F210A88B-8F32-49CA-9360-96AB14D461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B227C0-18D9-4BC6-A810-E2048B5DB154}"/>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30117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312AA-ED5D-4684-A453-22737107F9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F3BA39-7387-4E09-8662-A76821426152}"/>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4" name="Footer Placeholder 3">
            <a:extLst>
              <a:ext uri="{FF2B5EF4-FFF2-40B4-BE49-F238E27FC236}">
                <a16:creationId xmlns:a16="http://schemas.microsoft.com/office/drawing/2014/main" id="{87D4F732-3611-48D2-BC05-D0BF01D973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B34F9F-3819-449E-BA7F-7239513DBEE3}"/>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273133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A6921-5A03-4D7A-A683-DB8A50A6D88A}"/>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3" name="Footer Placeholder 2">
            <a:extLst>
              <a:ext uri="{FF2B5EF4-FFF2-40B4-BE49-F238E27FC236}">
                <a16:creationId xmlns:a16="http://schemas.microsoft.com/office/drawing/2014/main" id="{AB1E2C6B-0081-480E-8D35-C925E16FAF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AEAD90-83A3-4AC9-B2C6-F0C8AEE1F48A}"/>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1855906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938D-E4D3-4869-A876-4F978491C7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C7DBC5-795F-45E0-86AA-9531E4B8BB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46A308-0DC3-445C-8AF6-325590C6E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7EBD2D-7844-4E34-A83C-0C5AE90515D2}"/>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6" name="Footer Placeholder 5">
            <a:extLst>
              <a:ext uri="{FF2B5EF4-FFF2-40B4-BE49-F238E27FC236}">
                <a16:creationId xmlns:a16="http://schemas.microsoft.com/office/drawing/2014/main" id="{AE1E68BD-4F2D-45D8-883B-2E949D0775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3B7DC6-60B0-445D-BA9C-C31DE9F4BB07}"/>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273164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994DA-89F0-4060-8A83-286D6175A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25C72-AFE2-497C-B7B9-84768D54D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7F709B-0054-42BF-AAAC-C86027514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B78771-4FB7-4E56-8E45-1E987E8F2E49}"/>
              </a:ext>
            </a:extLst>
          </p:cNvPr>
          <p:cNvSpPr>
            <a:spLocks noGrp="1"/>
          </p:cNvSpPr>
          <p:nvPr>
            <p:ph type="dt" sz="half" idx="10"/>
          </p:nvPr>
        </p:nvSpPr>
        <p:spPr/>
        <p:txBody>
          <a:bodyPr/>
          <a:lstStyle/>
          <a:p>
            <a:fld id="{DD3DB6BD-DAA1-4B39-962C-C3280F9AB132}" type="datetimeFigureOut">
              <a:rPr lang="en-US" smtClean="0"/>
              <a:t>4/5/2018</a:t>
            </a:fld>
            <a:endParaRPr lang="en-US"/>
          </a:p>
        </p:txBody>
      </p:sp>
      <p:sp>
        <p:nvSpPr>
          <p:cNvPr id="6" name="Footer Placeholder 5">
            <a:extLst>
              <a:ext uri="{FF2B5EF4-FFF2-40B4-BE49-F238E27FC236}">
                <a16:creationId xmlns:a16="http://schemas.microsoft.com/office/drawing/2014/main" id="{87FAB5EF-2B59-42D2-9E9A-1F5DFE2D2A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81D5F6-5F76-4A93-8069-66A0D5400C99}"/>
              </a:ext>
            </a:extLst>
          </p:cNvPr>
          <p:cNvSpPr>
            <a:spLocks noGrp="1"/>
          </p:cNvSpPr>
          <p:nvPr>
            <p:ph type="sldNum" sz="quarter" idx="12"/>
          </p:nvPr>
        </p:nvSpPr>
        <p:spPr/>
        <p:txBody>
          <a:bodyPr/>
          <a:lstStyle/>
          <a:p>
            <a:fld id="{DFB068BF-EA5C-4EDE-9A58-AF592F880A45}" type="slidenum">
              <a:rPr lang="en-US" smtClean="0"/>
              <a:t>‹#›</a:t>
            </a:fld>
            <a:endParaRPr lang="en-US"/>
          </a:p>
        </p:txBody>
      </p:sp>
    </p:spTree>
    <p:extLst>
      <p:ext uri="{BB962C8B-B14F-4D97-AF65-F5344CB8AC3E}">
        <p14:creationId xmlns:p14="http://schemas.microsoft.com/office/powerpoint/2010/main" val="3388717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CB3CAF-559E-4F77-8A11-6CBC98312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4ACC80-9857-4EFF-A4C9-5F6524E28A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BF895A-7A5A-4317-AC3D-F7B00D7F63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DB6BD-DAA1-4B39-962C-C3280F9AB132}" type="datetimeFigureOut">
              <a:rPr lang="en-US" smtClean="0"/>
              <a:t>4/5/2018</a:t>
            </a:fld>
            <a:endParaRPr lang="en-US"/>
          </a:p>
        </p:txBody>
      </p:sp>
      <p:sp>
        <p:nvSpPr>
          <p:cNvPr id="5" name="Footer Placeholder 4">
            <a:extLst>
              <a:ext uri="{FF2B5EF4-FFF2-40B4-BE49-F238E27FC236}">
                <a16:creationId xmlns:a16="http://schemas.microsoft.com/office/drawing/2014/main" id="{865DA791-3B10-4792-8798-66C7E7AFE8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625463-69D0-479E-9223-9E5894D5AC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068BF-EA5C-4EDE-9A58-AF592F880A45}" type="slidenum">
              <a:rPr lang="en-US" smtClean="0"/>
              <a:t>‹#›</a:t>
            </a:fld>
            <a:endParaRPr lang="en-US"/>
          </a:p>
        </p:txBody>
      </p:sp>
    </p:spTree>
    <p:extLst>
      <p:ext uri="{BB962C8B-B14F-4D97-AF65-F5344CB8AC3E}">
        <p14:creationId xmlns:p14="http://schemas.microsoft.com/office/powerpoint/2010/main" val="192603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46FA7-899A-4EA2-A918-34B9894E0F09}"/>
              </a:ext>
            </a:extLst>
          </p:cNvPr>
          <p:cNvSpPr>
            <a:spLocks noGrp="1"/>
          </p:cNvSpPr>
          <p:nvPr>
            <p:ph type="title"/>
          </p:nvPr>
        </p:nvSpPr>
        <p:spPr/>
        <p:txBody>
          <a:bodyPr/>
          <a:lstStyle/>
          <a:p>
            <a:pPr algn="ctr"/>
            <a:r>
              <a:rPr lang="en-US" dirty="0"/>
              <a:t>Warm Up 3/7</a:t>
            </a:r>
          </a:p>
        </p:txBody>
      </p:sp>
      <p:sp>
        <p:nvSpPr>
          <p:cNvPr id="3" name="Content Placeholder 2">
            <a:extLst>
              <a:ext uri="{FF2B5EF4-FFF2-40B4-BE49-F238E27FC236}">
                <a16:creationId xmlns:a16="http://schemas.microsoft.com/office/drawing/2014/main" id="{D5AE3C8F-ECE7-4C30-9D71-CC1E535A1603}"/>
              </a:ext>
            </a:extLst>
          </p:cNvPr>
          <p:cNvSpPr>
            <a:spLocks noGrp="1"/>
          </p:cNvSpPr>
          <p:nvPr>
            <p:ph idx="1"/>
          </p:nvPr>
        </p:nvSpPr>
        <p:spPr>
          <a:noFill/>
        </p:spPr>
        <p:txBody>
          <a:bodyPr/>
          <a:lstStyle/>
          <a:p>
            <a:r>
              <a:rPr lang="en-US" dirty="0"/>
              <a:t>Directions: Correct the following sentences using the correct capitalization and punctuation.</a:t>
            </a:r>
          </a:p>
          <a:p>
            <a:pPr marL="514350" indent="-514350">
              <a:buFont typeface="+mj-lt"/>
              <a:buAutoNum type="arabicPeriod"/>
            </a:pPr>
            <a:r>
              <a:rPr lang="en-US" dirty="0"/>
              <a:t>can your mother speak good </a:t>
            </a:r>
            <a:r>
              <a:rPr lang="en-US" dirty="0" err="1"/>
              <a:t>english</a:t>
            </a:r>
            <a:r>
              <a:rPr lang="en-US" dirty="0"/>
              <a:t>!</a:t>
            </a:r>
          </a:p>
          <a:p>
            <a:pPr marL="514350" indent="-514350">
              <a:buFont typeface="+mj-lt"/>
              <a:buAutoNum type="arabicPeriod"/>
            </a:pPr>
            <a:r>
              <a:rPr lang="en-US" dirty="0"/>
              <a:t>she asked do you like </a:t>
            </a:r>
            <a:r>
              <a:rPr lang="en-US" dirty="0" err="1"/>
              <a:t>german</a:t>
            </a:r>
            <a:r>
              <a:rPr lang="en-US" dirty="0"/>
              <a:t> food?</a:t>
            </a:r>
          </a:p>
          <a:p>
            <a:pPr marL="514350" indent="-514350">
              <a:buFont typeface="+mj-lt"/>
              <a:buAutoNum type="arabicPeriod"/>
            </a:pPr>
            <a:r>
              <a:rPr lang="en-US" dirty="0"/>
              <a:t>Did you understand why I was upset</a:t>
            </a:r>
          </a:p>
          <a:p>
            <a:pPr marL="514350" indent="-514350">
              <a:buFont typeface="+mj-lt"/>
              <a:buAutoNum type="arabicPeriod"/>
            </a:pPr>
            <a:r>
              <a:rPr lang="en-US" dirty="0"/>
              <a:t>It was a fantastic trip Lucy exclaimed</a:t>
            </a:r>
          </a:p>
          <a:p>
            <a:pPr marL="514350" indent="-514350">
              <a:buFont typeface="+mj-lt"/>
              <a:buAutoNum type="arabicPeriod"/>
            </a:pPr>
            <a:r>
              <a:rPr lang="en-US" dirty="0"/>
              <a:t>We’re spending our summer break in </a:t>
            </a:r>
            <a:r>
              <a:rPr lang="en-US" dirty="0" err="1"/>
              <a:t>los</a:t>
            </a:r>
            <a:r>
              <a:rPr lang="en-US" dirty="0"/>
              <a:t> </a:t>
            </a:r>
            <a:r>
              <a:rPr lang="en-US" dirty="0" err="1"/>
              <a:t>angeles</a:t>
            </a:r>
            <a:r>
              <a:rPr lang="en-US" dirty="0"/>
              <a:t>, </a:t>
            </a:r>
            <a:r>
              <a:rPr lang="en-US" dirty="0" err="1"/>
              <a:t>california</a:t>
            </a:r>
            <a:r>
              <a:rPr lang="en-US" dirty="0"/>
              <a:t>.</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74021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FB5-0003-4FF0-B84F-2F20AF8C75D9}"/>
              </a:ext>
            </a:extLst>
          </p:cNvPr>
          <p:cNvSpPr>
            <a:spLocks noGrp="1"/>
          </p:cNvSpPr>
          <p:nvPr>
            <p:ph type="title"/>
          </p:nvPr>
        </p:nvSpPr>
        <p:spPr/>
        <p:txBody>
          <a:bodyPr/>
          <a:lstStyle/>
          <a:p>
            <a:pPr algn="ctr"/>
            <a:r>
              <a:rPr lang="en-US" dirty="0"/>
              <a:t>Capitalization</a:t>
            </a:r>
          </a:p>
        </p:txBody>
      </p:sp>
      <p:sp>
        <p:nvSpPr>
          <p:cNvPr id="3" name="Content Placeholder 2">
            <a:extLst>
              <a:ext uri="{FF2B5EF4-FFF2-40B4-BE49-F238E27FC236}">
                <a16:creationId xmlns:a16="http://schemas.microsoft.com/office/drawing/2014/main" id="{48DC57E8-485C-4734-8524-FBCDA32DA141}"/>
              </a:ext>
            </a:extLst>
          </p:cNvPr>
          <p:cNvSpPr>
            <a:spLocks noGrp="1"/>
          </p:cNvSpPr>
          <p:nvPr>
            <p:ph idx="1"/>
          </p:nvPr>
        </p:nvSpPr>
        <p:spPr>
          <a:xfrm>
            <a:off x="838200" y="1245704"/>
            <a:ext cx="10515600" cy="4931259"/>
          </a:xfrm>
        </p:spPr>
        <p:txBody>
          <a:bodyPr>
            <a:normAutofit fontScale="85000" lnSpcReduction="20000"/>
          </a:bodyPr>
          <a:lstStyle/>
          <a:p>
            <a:r>
              <a:rPr lang="en-US" b="1" dirty="0"/>
              <a:t>Capitalize the first word in every sentence.</a:t>
            </a:r>
          </a:p>
          <a:p>
            <a:pPr lvl="1"/>
            <a:r>
              <a:rPr lang="en-US" dirty="0"/>
              <a:t>Ex. </a:t>
            </a:r>
            <a:r>
              <a:rPr lang="en-US" dirty="0">
                <a:highlight>
                  <a:srgbClr val="FFFF00"/>
                </a:highlight>
              </a:rPr>
              <a:t>The</a:t>
            </a:r>
            <a:r>
              <a:rPr lang="en-US" dirty="0"/>
              <a:t> dog’s collar fell into the muddy gutter.</a:t>
            </a:r>
          </a:p>
          <a:p>
            <a:r>
              <a:rPr lang="en-US" b="1" dirty="0"/>
              <a:t>Capitalize names and proper nouns. Proper nouns include cities, countries, religions, businesses, etc.</a:t>
            </a:r>
          </a:p>
          <a:p>
            <a:pPr lvl="1"/>
            <a:r>
              <a:rPr lang="en-US" dirty="0"/>
              <a:t>Ex. We are going to </a:t>
            </a:r>
            <a:r>
              <a:rPr lang="en-US" dirty="0">
                <a:highlight>
                  <a:srgbClr val="FFFF00"/>
                </a:highlight>
              </a:rPr>
              <a:t>Boston, Massachusetts </a:t>
            </a:r>
            <a:r>
              <a:rPr lang="en-US" dirty="0"/>
              <a:t>for </a:t>
            </a:r>
            <a:r>
              <a:rPr lang="en-US" dirty="0">
                <a:highlight>
                  <a:srgbClr val="FFFF00"/>
                </a:highlight>
              </a:rPr>
              <a:t>Grandma</a:t>
            </a:r>
            <a:r>
              <a:rPr lang="en-US" dirty="0"/>
              <a:t>’s birthday.</a:t>
            </a:r>
          </a:p>
          <a:p>
            <a:pPr lvl="1"/>
            <a:r>
              <a:rPr lang="en-US" dirty="0"/>
              <a:t>Ex. Jack is going to </a:t>
            </a:r>
            <a:r>
              <a:rPr lang="en-US" dirty="0">
                <a:highlight>
                  <a:srgbClr val="FFFF00"/>
                </a:highlight>
              </a:rPr>
              <a:t>Top Golf </a:t>
            </a:r>
            <a:r>
              <a:rPr lang="en-US" dirty="0"/>
              <a:t>this weekend and he invited me.</a:t>
            </a:r>
          </a:p>
          <a:p>
            <a:r>
              <a:rPr lang="en-US" b="1" dirty="0"/>
              <a:t>Capitalize days, months, and holidays, but NOT seasons.</a:t>
            </a:r>
          </a:p>
          <a:p>
            <a:pPr lvl="1"/>
            <a:r>
              <a:rPr lang="en-US" dirty="0"/>
              <a:t>Ex. We are leaving town on </a:t>
            </a:r>
            <a:r>
              <a:rPr lang="en-US" dirty="0">
                <a:highlight>
                  <a:srgbClr val="FFFF00"/>
                </a:highlight>
              </a:rPr>
              <a:t>Friday</a:t>
            </a:r>
            <a:r>
              <a:rPr lang="en-US" dirty="0"/>
              <a:t>, but we’ll be back in town </a:t>
            </a:r>
            <a:r>
              <a:rPr lang="en-US" dirty="0">
                <a:highlight>
                  <a:srgbClr val="FFFF00"/>
                </a:highlight>
              </a:rPr>
              <a:t>Sunday</a:t>
            </a:r>
            <a:r>
              <a:rPr lang="en-US" dirty="0"/>
              <a:t> night.</a:t>
            </a:r>
          </a:p>
          <a:p>
            <a:pPr lvl="1"/>
            <a:r>
              <a:rPr lang="en-US" dirty="0"/>
              <a:t>Ex. I can’t wait until </a:t>
            </a:r>
            <a:r>
              <a:rPr lang="en-US" dirty="0">
                <a:highlight>
                  <a:srgbClr val="FFFF00"/>
                </a:highlight>
              </a:rPr>
              <a:t>Easter</a:t>
            </a:r>
            <a:r>
              <a:rPr lang="en-US" dirty="0"/>
              <a:t>.</a:t>
            </a:r>
          </a:p>
          <a:p>
            <a:r>
              <a:rPr lang="en-US" b="1" dirty="0"/>
              <a:t>Capitalize titles of works, such as books, movies and articles.</a:t>
            </a:r>
          </a:p>
          <a:p>
            <a:pPr lvl="1"/>
            <a:r>
              <a:rPr lang="en-US" dirty="0">
                <a:highlight>
                  <a:srgbClr val="FFFF00"/>
                </a:highlight>
              </a:rPr>
              <a:t>Black Panther </a:t>
            </a:r>
            <a:r>
              <a:rPr lang="en-US" dirty="0"/>
              <a:t>has surpassed many movie records since being released.</a:t>
            </a:r>
          </a:p>
          <a:p>
            <a:pPr lvl="1"/>
            <a:r>
              <a:rPr lang="en-US" dirty="0"/>
              <a:t>Yara’s favorite book is the </a:t>
            </a:r>
            <a:r>
              <a:rPr lang="en-US" dirty="0">
                <a:highlight>
                  <a:srgbClr val="FFFF00"/>
                </a:highlight>
              </a:rPr>
              <a:t>Fledgling</a:t>
            </a:r>
            <a:r>
              <a:rPr lang="en-US" dirty="0"/>
              <a:t>. </a:t>
            </a:r>
          </a:p>
          <a:p>
            <a:r>
              <a:rPr lang="en-US" b="1" dirty="0"/>
              <a:t>Capitalize the first word of salutations and closings</a:t>
            </a:r>
          </a:p>
          <a:p>
            <a:pPr lvl="1"/>
            <a:r>
              <a:rPr lang="en-US" dirty="0"/>
              <a:t>Ex</a:t>
            </a:r>
            <a:r>
              <a:rPr lang="en-US" dirty="0">
                <a:highlight>
                  <a:srgbClr val="FFFF00"/>
                </a:highlight>
              </a:rPr>
              <a:t>. Dear </a:t>
            </a:r>
            <a:r>
              <a:rPr lang="en-US" dirty="0"/>
              <a:t>John,</a:t>
            </a:r>
          </a:p>
          <a:p>
            <a:pPr lvl="1"/>
            <a:r>
              <a:rPr lang="en-US" dirty="0"/>
              <a:t>Ex. </a:t>
            </a:r>
            <a:r>
              <a:rPr lang="en-US" dirty="0">
                <a:highlight>
                  <a:srgbClr val="FFFF00"/>
                </a:highlight>
              </a:rPr>
              <a:t>Sincerely</a:t>
            </a:r>
            <a:r>
              <a:rPr lang="en-US" dirty="0"/>
              <a:t> Layla,</a:t>
            </a:r>
          </a:p>
          <a:p>
            <a:pPr lvl="1"/>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48254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80DF1-0C5F-4F20-9604-CE0B472CF546}"/>
              </a:ext>
            </a:extLst>
          </p:cNvPr>
          <p:cNvSpPr>
            <a:spLocks noGrp="1"/>
          </p:cNvSpPr>
          <p:nvPr>
            <p:ph type="title"/>
          </p:nvPr>
        </p:nvSpPr>
        <p:spPr/>
        <p:txBody>
          <a:bodyPr/>
          <a:lstStyle/>
          <a:p>
            <a:pPr algn="ctr"/>
            <a:r>
              <a:rPr lang="en-US" dirty="0"/>
              <a:t>Punctuation</a:t>
            </a:r>
          </a:p>
        </p:txBody>
      </p:sp>
      <p:sp>
        <p:nvSpPr>
          <p:cNvPr id="3" name="Content Placeholder 2">
            <a:extLst>
              <a:ext uri="{FF2B5EF4-FFF2-40B4-BE49-F238E27FC236}">
                <a16:creationId xmlns:a16="http://schemas.microsoft.com/office/drawing/2014/main" id="{E752300D-FFE1-4408-B7F9-2017EBD23EEB}"/>
              </a:ext>
            </a:extLst>
          </p:cNvPr>
          <p:cNvSpPr>
            <a:spLocks noGrp="1"/>
          </p:cNvSpPr>
          <p:nvPr>
            <p:ph idx="1"/>
          </p:nvPr>
        </p:nvSpPr>
        <p:spPr/>
        <p:txBody>
          <a:bodyPr>
            <a:normAutofit fontScale="85000" lnSpcReduction="20000"/>
          </a:bodyPr>
          <a:lstStyle/>
          <a:p>
            <a:r>
              <a:rPr lang="en-US" b="1" dirty="0"/>
              <a:t>Underline (italicize) titles of works such as books and movies.</a:t>
            </a:r>
          </a:p>
          <a:p>
            <a:pPr lvl="1"/>
            <a:r>
              <a:rPr lang="en-US" dirty="0"/>
              <a:t>Ex. </a:t>
            </a:r>
            <a:r>
              <a:rPr lang="en-US" u="sng" dirty="0">
                <a:highlight>
                  <a:srgbClr val="FFFF00"/>
                </a:highlight>
              </a:rPr>
              <a:t>The Hunger Games </a:t>
            </a:r>
            <a:r>
              <a:rPr lang="en-US" dirty="0"/>
              <a:t>is a great series I read over the summer.</a:t>
            </a:r>
          </a:p>
          <a:p>
            <a:pPr lvl="1"/>
            <a:r>
              <a:rPr lang="en-US" dirty="0"/>
              <a:t>Ex. I’m going to see the new </a:t>
            </a:r>
            <a:r>
              <a:rPr lang="en-US" u="sng" dirty="0">
                <a:highlight>
                  <a:srgbClr val="FFFF00"/>
                </a:highlight>
              </a:rPr>
              <a:t>Avengers: Infinity War</a:t>
            </a:r>
            <a:r>
              <a:rPr lang="en-US" u="sng" dirty="0"/>
              <a:t> </a:t>
            </a:r>
            <a:r>
              <a:rPr lang="en-US" dirty="0"/>
              <a:t>on opening day.</a:t>
            </a:r>
          </a:p>
          <a:p>
            <a:r>
              <a:rPr lang="en-US" b="1" dirty="0"/>
              <a:t>Place apostrophes with contractions </a:t>
            </a:r>
          </a:p>
          <a:p>
            <a:pPr lvl="1"/>
            <a:r>
              <a:rPr lang="en-US" dirty="0"/>
              <a:t>Ex. </a:t>
            </a:r>
            <a:r>
              <a:rPr lang="en-US" dirty="0">
                <a:highlight>
                  <a:srgbClr val="FFFF00"/>
                </a:highlight>
              </a:rPr>
              <a:t>I’m </a:t>
            </a:r>
            <a:r>
              <a:rPr lang="en-US" dirty="0"/>
              <a:t>on my way.</a:t>
            </a:r>
          </a:p>
          <a:p>
            <a:pPr lvl="1"/>
            <a:r>
              <a:rPr lang="en-US" dirty="0"/>
              <a:t>Ex. </a:t>
            </a:r>
            <a:r>
              <a:rPr lang="en-US" dirty="0">
                <a:highlight>
                  <a:srgbClr val="FFFF00"/>
                </a:highlight>
              </a:rPr>
              <a:t>We’re</a:t>
            </a:r>
            <a:r>
              <a:rPr lang="en-US" dirty="0"/>
              <a:t> not able to reach Jack at the moment.</a:t>
            </a:r>
          </a:p>
          <a:p>
            <a:r>
              <a:rPr lang="en-US" b="1" dirty="0"/>
              <a:t>Use commas when listing nouns</a:t>
            </a:r>
            <a:r>
              <a:rPr lang="en-US" dirty="0"/>
              <a:t>.</a:t>
            </a:r>
          </a:p>
          <a:p>
            <a:pPr lvl="1"/>
            <a:r>
              <a:rPr lang="en-US" dirty="0"/>
              <a:t>Ex. Charlie saved dogs</a:t>
            </a:r>
            <a:r>
              <a:rPr lang="en-US" dirty="0">
                <a:highlight>
                  <a:srgbClr val="FFFF00"/>
                </a:highlight>
              </a:rPr>
              <a:t>,</a:t>
            </a:r>
            <a:r>
              <a:rPr lang="en-US" dirty="0"/>
              <a:t> cats</a:t>
            </a:r>
            <a:r>
              <a:rPr lang="en-US" dirty="0">
                <a:highlight>
                  <a:srgbClr val="FFFF00"/>
                </a:highlight>
              </a:rPr>
              <a:t>, </a:t>
            </a:r>
            <a:r>
              <a:rPr lang="en-US" dirty="0"/>
              <a:t>hamsters</a:t>
            </a:r>
            <a:r>
              <a:rPr lang="en-US" i="1" dirty="0">
                <a:highlight>
                  <a:srgbClr val="FFFF00"/>
                </a:highlight>
              </a:rPr>
              <a:t>,</a:t>
            </a:r>
            <a:r>
              <a:rPr lang="en-US" dirty="0"/>
              <a:t> and lizards from being ran over. </a:t>
            </a:r>
          </a:p>
          <a:p>
            <a:r>
              <a:rPr lang="en-US" b="1" dirty="0"/>
              <a:t>Use commas when listing a series of adjectives</a:t>
            </a:r>
            <a:r>
              <a:rPr lang="en-US" dirty="0"/>
              <a:t>.</a:t>
            </a:r>
          </a:p>
          <a:p>
            <a:pPr lvl="1"/>
            <a:r>
              <a:rPr lang="en-US" dirty="0"/>
              <a:t>Ex. She was young</a:t>
            </a:r>
            <a:r>
              <a:rPr lang="en-US" dirty="0">
                <a:highlight>
                  <a:srgbClr val="FFFF00"/>
                </a:highlight>
              </a:rPr>
              <a:t>, </a:t>
            </a:r>
            <a:r>
              <a:rPr lang="en-US" dirty="0"/>
              <a:t>beautiful</a:t>
            </a:r>
            <a:r>
              <a:rPr lang="en-US" dirty="0">
                <a:highlight>
                  <a:srgbClr val="FFFF00"/>
                </a:highlight>
              </a:rPr>
              <a:t>,</a:t>
            </a:r>
            <a:r>
              <a:rPr lang="en-US" dirty="0"/>
              <a:t> and smart.</a:t>
            </a:r>
          </a:p>
          <a:p>
            <a:r>
              <a:rPr lang="en-US" b="1" dirty="0"/>
              <a:t>Use commas after salutations and closings in letters</a:t>
            </a:r>
            <a:r>
              <a:rPr lang="en-US" dirty="0"/>
              <a:t>.</a:t>
            </a:r>
          </a:p>
          <a:p>
            <a:pPr lvl="1"/>
            <a:r>
              <a:rPr lang="en-US" dirty="0"/>
              <a:t>Ex. Dear John</a:t>
            </a:r>
            <a:r>
              <a:rPr lang="en-US" dirty="0">
                <a:highlight>
                  <a:srgbClr val="FFFF00"/>
                </a:highlight>
              </a:rPr>
              <a:t>,</a:t>
            </a:r>
          </a:p>
          <a:p>
            <a:pPr lvl="1"/>
            <a:r>
              <a:rPr lang="en-US" dirty="0"/>
              <a:t>Ex. Thank you</a:t>
            </a:r>
            <a:r>
              <a:rPr lang="en-US" dirty="0">
                <a:highlight>
                  <a:srgbClr val="FFFF00"/>
                </a:highlight>
              </a:rPr>
              <a:t>, </a:t>
            </a:r>
            <a:endParaRPr lang="en-US" dirty="0"/>
          </a:p>
          <a:p>
            <a:pPr lvl="1"/>
            <a:endParaRPr lang="en-US" dirty="0"/>
          </a:p>
        </p:txBody>
      </p:sp>
    </p:spTree>
    <p:extLst>
      <p:ext uri="{BB962C8B-B14F-4D97-AF65-F5344CB8AC3E}">
        <p14:creationId xmlns:p14="http://schemas.microsoft.com/office/powerpoint/2010/main" val="29267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FE16F-A74A-4051-AD4A-B3841A939C35}"/>
              </a:ext>
            </a:extLst>
          </p:cNvPr>
          <p:cNvSpPr>
            <a:spLocks noGrp="1"/>
          </p:cNvSpPr>
          <p:nvPr>
            <p:ph type="title"/>
          </p:nvPr>
        </p:nvSpPr>
        <p:spPr/>
        <p:txBody>
          <a:bodyPr/>
          <a:lstStyle/>
          <a:p>
            <a:pPr algn="ctr"/>
            <a:r>
              <a:rPr lang="en-US" dirty="0">
                <a:latin typeface="Arial Black" panose="020B0A04020102020204" pitchFamily="34" charset="0"/>
              </a:rPr>
              <a:t>Letter A</a:t>
            </a:r>
          </a:p>
        </p:txBody>
      </p:sp>
      <p:pic>
        <p:nvPicPr>
          <p:cNvPr id="4" name="Content Placeholder 3">
            <a:extLst>
              <a:ext uri="{FF2B5EF4-FFF2-40B4-BE49-F238E27FC236}">
                <a16:creationId xmlns:a16="http://schemas.microsoft.com/office/drawing/2014/main" id="{5CA507CE-6AAC-4393-B88C-7D4A1C95CB78}"/>
              </a:ext>
            </a:extLst>
          </p:cNvPr>
          <p:cNvPicPr>
            <a:picLocks noGrp="1" noChangeAspect="1"/>
          </p:cNvPicPr>
          <p:nvPr>
            <p:ph idx="1"/>
          </p:nvPr>
        </p:nvPicPr>
        <p:blipFill>
          <a:blip r:embed="rId2"/>
          <a:stretch>
            <a:fillRect/>
          </a:stretch>
        </p:blipFill>
        <p:spPr>
          <a:xfrm>
            <a:off x="3123564" y="1848114"/>
            <a:ext cx="5944872" cy="4306360"/>
          </a:xfrm>
          <a:prstGeom prst="rect">
            <a:avLst/>
          </a:prstGeom>
        </p:spPr>
      </p:pic>
    </p:spTree>
    <p:extLst>
      <p:ext uri="{BB962C8B-B14F-4D97-AF65-F5344CB8AC3E}">
        <p14:creationId xmlns:p14="http://schemas.microsoft.com/office/powerpoint/2010/main" val="334341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AFCA-C2BA-4EFE-8565-724727FDB46F}"/>
              </a:ext>
            </a:extLst>
          </p:cNvPr>
          <p:cNvSpPr>
            <a:spLocks noGrp="1"/>
          </p:cNvSpPr>
          <p:nvPr>
            <p:ph type="title"/>
          </p:nvPr>
        </p:nvSpPr>
        <p:spPr/>
        <p:txBody>
          <a:bodyPr/>
          <a:lstStyle/>
          <a:p>
            <a:pPr algn="ctr"/>
            <a:r>
              <a:rPr lang="en-US" dirty="0">
                <a:latin typeface="Arial Black" panose="020B0A04020102020204" pitchFamily="34" charset="0"/>
              </a:rPr>
              <a:t>Letter B</a:t>
            </a:r>
          </a:p>
        </p:txBody>
      </p:sp>
      <p:sp>
        <p:nvSpPr>
          <p:cNvPr id="3" name="Content Placeholder 2">
            <a:extLst>
              <a:ext uri="{FF2B5EF4-FFF2-40B4-BE49-F238E27FC236}">
                <a16:creationId xmlns:a16="http://schemas.microsoft.com/office/drawing/2014/main" id="{E526913F-04AE-41A2-AEED-0461CF56FABA}"/>
              </a:ext>
            </a:extLst>
          </p:cNvPr>
          <p:cNvSpPr>
            <a:spLocks noGrp="1"/>
          </p:cNvSpPr>
          <p:nvPr>
            <p:ph idx="1"/>
          </p:nvPr>
        </p:nvSpPr>
        <p:spPr>
          <a:xfrm>
            <a:off x="838200" y="1272209"/>
            <a:ext cx="10515600" cy="4904754"/>
          </a:xfrm>
        </p:spPr>
        <p:txBody>
          <a:bodyPr>
            <a:normAutofit fontScale="85000" lnSpcReduction="20000"/>
          </a:bodyPr>
          <a:lstStyle/>
          <a:p>
            <a:pPr marL="0" indent="0">
              <a:buNone/>
            </a:pPr>
            <a:r>
              <a:rPr lang="en-US" dirty="0"/>
              <a:t>dear Looser~~~~~~!!!!!!!!!!</a:t>
            </a:r>
          </a:p>
          <a:p>
            <a:pPr marL="0" indent="0">
              <a:buNone/>
            </a:pPr>
            <a:endParaRPr lang="en-US" dirty="0"/>
          </a:p>
          <a:p>
            <a:pPr marL="0" indent="0">
              <a:buNone/>
            </a:pPr>
            <a:r>
              <a:rPr lang="en-US" dirty="0"/>
              <a:t>i thought u liked me u said it urself i hate u ,People only say u asked me out because u needed a date for the dance and that after the dance u would dump me?!?! well guess what stooped i dumped u cause u was thinking that I cheated on u i dident so like idiots that u guys r and sooooooo smart that u r u called me stooped I hung up on u becuz u toll I on the phone cuz i guess u wasn’t man enuff to tell me it in my face! i hate u ad also guess wut my mother hates u to that she the one who put me up for dis u come to brakfast every morning and I aint stooped u tryin to sit next to me and my lil bro who only 7YRS old Hates u to + don’t even no wut u did + is always blocking ur chair. HAHA! i went out with another boy after u and after we where over u and idiot dared u even tried two ask me out again i dident brake up wit him 4 u OK!!!!</a:t>
            </a:r>
          </a:p>
          <a:p>
            <a:pPr marL="0" indent="0">
              <a:buNone/>
            </a:pPr>
            <a:r>
              <a:rPr lang="en-US" dirty="0"/>
              <a:t> </a:t>
            </a:r>
          </a:p>
          <a:p>
            <a:pPr marL="0" indent="0">
              <a:buNone/>
            </a:pPr>
            <a:r>
              <a:rPr lang="en-US" dirty="0"/>
              <a:t>well bi u stooped jerk i have better thing write now then to remember YOU  </a:t>
            </a:r>
          </a:p>
          <a:p>
            <a:endParaRPr lang="en-US" dirty="0"/>
          </a:p>
        </p:txBody>
      </p:sp>
    </p:spTree>
    <p:extLst>
      <p:ext uri="{BB962C8B-B14F-4D97-AF65-F5344CB8AC3E}">
        <p14:creationId xmlns:p14="http://schemas.microsoft.com/office/powerpoint/2010/main" val="220614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0F80C-807A-4EA0-A29D-78F2C9511FAB}"/>
              </a:ext>
            </a:extLst>
          </p:cNvPr>
          <p:cNvSpPr>
            <a:spLocks noGrp="1"/>
          </p:cNvSpPr>
          <p:nvPr>
            <p:ph type="title"/>
          </p:nvPr>
        </p:nvSpPr>
        <p:spPr>
          <a:xfrm>
            <a:off x="838200" y="365125"/>
            <a:ext cx="10515600" cy="1325563"/>
          </a:xfrm>
        </p:spPr>
        <p:txBody>
          <a:bodyPr/>
          <a:lstStyle/>
          <a:p>
            <a:pPr algn="ctr"/>
            <a:r>
              <a:rPr lang="en-US" dirty="0"/>
              <a:t>Pen Pal Letter</a:t>
            </a:r>
          </a:p>
        </p:txBody>
      </p:sp>
      <p:sp>
        <p:nvSpPr>
          <p:cNvPr id="3" name="Content Placeholder 2">
            <a:extLst>
              <a:ext uri="{FF2B5EF4-FFF2-40B4-BE49-F238E27FC236}">
                <a16:creationId xmlns:a16="http://schemas.microsoft.com/office/drawing/2014/main" id="{2D8299F2-9B2C-447D-8B12-C4BD018A68F3}"/>
              </a:ext>
            </a:extLst>
          </p:cNvPr>
          <p:cNvSpPr>
            <a:spLocks noGrp="1"/>
          </p:cNvSpPr>
          <p:nvPr>
            <p:ph idx="1"/>
          </p:nvPr>
        </p:nvSpPr>
        <p:spPr>
          <a:xfrm>
            <a:off x="838199" y="1825625"/>
            <a:ext cx="10638183" cy="4351338"/>
          </a:xfrm>
        </p:spPr>
        <p:txBody>
          <a:bodyPr>
            <a:normAutofit fontScale="77500" lnSpcReduction="20000"/>
          </a:bodyPr>
          <a:lstStyle/>
          <a:p>
            <a:pPr marL="0" indent="0">
              <a:buNone/>
            </a:pPr>
            <a:r>
              <a:rPr lang="en-US" dirty="0"/>
              <a:t>Directions: </a:t>
            </a:r>
          </a:p>
          <a:p>
            <a:pPr marL="0" indent="0">
              <a:buNone/>
            </a:pPr>
            <a:r>
              <a:rPr lang="en-US" sz="3100" dirty="0"/>
              <a:t>Write a letter introducing yourself to your new pen pal from a foreign country. In this letter, you should tell about yourself by describing yourself, where you are from, your age, your favorite books, movies, actors, and musicians. You will also inform your pen pal about your community, your school, any clubs and organizations you are a part of, special events, special places, events, and attractions in your community or state.</a:t>
            </a:r>
          </a:p>
          <a:p>
            <a:pPr marL="0" indent="0">
              <a:buNone/>
            </a:pPr>
            <a:r>
              <a:rPr lang="en-US" sz="3100" dirty="0"/>
              <a:t> </a:t>
            </a:r>
          </a:p>
          <a:p>
            <a:pPr marL="0" indent="0">
              <a:buNone/>
            </a:pPr>
            <a:r>
              <a:rPr lang="en-US" dirty="0"/>
              <a:t>Choose a pen pal to write to:</a:t>
            </a:r>
          </a:p>
          <a:p>
            <a:pPr marL="0" indent="0">
              <a:buNone/>
            </a:pPr>
            <a:endParaRPr lang="en-US" dirty="0"/>
          </a:p>
          <a:p>
            <a:pPr marL="0" indent="0">
              <a:buNone/>
            </a:pPr>
            <a:r>
              <a:rPr lang="en-US" dirty="0"/>
              <a:t>Miguel </a:t>
            </a:r>
            <a:r>
              <a:rPr lang="en-US" dirty="0" err="1"/>
              <a:t>Delegado</a:t>
            </a:r>
            <a:r>
              <a:rPr lang="en-US" dirty="0"/>
              <a:t> (Portugal)	Marie Schwartz (Germany)	Ishmael Shahidi (Jordan	</a:t>
            </a:r>
          </a:p>
          <a:p>
            <a:pPr marL="0" indent="0">
              <a:buNone/>
            </a:pPr>
            <a:r>
              <a:rPr lang="en-US" dirty="0"/>
              <a:t>Jean Marc </a:t>
            </a:r>
            <a:r>
              <a:rPr lang="en-US" dirty="0" err="1"/>
              <a:t>Itard</a:t>
            </a:r>
            <a:r>
              <a:rPr lang="en-US" dirty="0"/>
              <a:t> (France)		Leilani </a:t>
            </a:r>
            <a:r>
              <a:rPr lang="en-US" dirty="0" err="1"/>
              <a:t>Nyguyen</a:t>
            </a:r>
            <a:r>
              <a:rPr lang="en-US" dirty="0"/>
              <a:t> (Philippines)	Anastasia </a:t>
            </a:r>
            <a:r>
              <a:rPr lang="en-US" dirty="0" err="1"/>
              <a:t>Fedosev</a:t>
            </a:r>
            <a:r>
              <a:rPr lang="en-US" dirty="0"/>
              <a:t> (Russia)</a:t>
            </a:r>
          </a:p>
          <a:p>
            <a:pPr marL="0" indent="0">
              <a:buNone/>
            </a:pPr>
            <a:r>
              <a:rPr lang="en-US" dirty="0"/>
              <a:t>Luis Suarez (Colombia) 		Kingston </a:t>
            </a:r>
            <a:r>
              <a:rPr lang="en-US" dirty="0" err="1"/>
              <a:t>Redome</a:t>
            </a:r>
            <a:r>
              <a:rPr lang="en-US" dirty="0"/>
              <a:t> (Trinidad)	David </a:t>
            </a:r>
            <a:r>
              <a:rPr lang="en-US" dirty="0" err="1"/>
              <a:t>Ojewole</a:t>
            </a:r>
            <a:r>
              <a:rPr lang="en-US" dirty="0"/>
              <a:t> (Nigeria)</a:t>
            </a:r>
          </a:p>
          <a:p>
            <a:endParaRPr lang="en-US" dirty="0"/>
          </a:p>
        </p:txBody>
      </p:sp>
    </p:spTree>
    <p:extLst>
      <p:ext uri="{BB962C8B-B14F-4D97-AF65-F5344CB8AC3E}">
        <p14:creationId xmlns:p14="http://schemas.microsoft.com/office/powerpoint/2010/main" val="130291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640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Warm Up 3/7</vt:lpstr>
      <vt:lpstr>Capitalization</vt:lpstr>
      <vt:lpstr>Punctuation</vt:lpstr>
      <vt:lpstr>Letter A</vt:lpstr>
      <vt:lpstr>Letter B</vt:lpstr>
      <vt:lpstr>Pen Pal Letter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LaParis James</dc:creator>
  <cp:lastModifiedBy>LaParis James</cp:lastModifiedBy>
  <cp:revision>19</cp:revision>
  <dcterms:created xsi:type="dcterms:W3CDTF">2018-03-11T21:09:10Z</dcterms:created>
  <dcterms:modified xsi:type="dcterms:W3CDTF">2018-04-06T00:01:27Z</dcterms:modified>
</cp:coreProperties>
</file>